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2192000" cy="16256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11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13" autoAdjust="0"/>
    <p:restoredTop sz="94660"/>
  </p:normalViewPr>
  <p:slideViewPr>
    <p:cSldViewPr snapToGrid="0">
      <p:cViewPr>
        <p:scale>
          <a:sx n="66" d="100"/>
          <a:sy n="66" d="100"/>
        </p:scale>
        <p:origin x="504" y="-9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600" indent="0" algn="ctr">
              <a:buNone/>
              <a:defRPr sz="2665"/>
            </a:lvl2pPr>
            <a:lvl3pPr marL="1219200" indent="0" algn="ctr">
              <a:buNone/>
              <a:defRPr sz="2400"/>
            </a:lvl3pPr>
            <a:lvl4pPr marL="1828800" indent="0" algn="ctr">
              <a:buNone/>
              <a:defRPr sz="2135"/>
            </a:lvl4pPr>
            <a:lvl5pPr marL="2438400" indent="0" algn="ctr">
              <a:buNone/>
              <a:defRPr sz="2135"/>
            </a:lvl5pPr>
            <a:lvl6pPr marL="3048000" indent="0" algn="ctr">
              <a:buNone/>
              <a:defRPr sz="2135"/>
            </a:lvl6pPr>
            <a:lvl7pPr marL="3657600" indent="0" algn="ctr">
              <a:buNone/>
              <a:defRPr sz="2135"/>
            </a:lvl7pPr>
            <a:lvl8pPr marL="4267200" indent="0" algn="ctr">
              <a:buNone/>
              <a:defRPr sz="2135"/>
            </a:lvl8pPr>
            <a:lvl9pPr marL="4876800" indent="0" algn="ctr">
              <a:buNone/>
              <a:defRPr sz="213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600" indent="0">
              <a:buNone/>
              <a:defRPr sz="2665">
                <a:solidFill>
                  <a:schemeClr val="tx1">
                    <a:tint val="75000"/>
                  </a:schemeClr>
                </a:solidFill>
              </a:defRPr>
            </a:lvl2pPr>
            <a:lvl3pPr marL="1219200" indent="0">
              <a:buNone/>
              <a:defRPr sz="2400">
                <a:solidFill>
                  <a:schemeClr val="tx1">
                    <a:tint val="75000"/>
                  </a:schemeClr>
                </a:solidFill>
              </a:defRPr>
            </a:lvl3pPr>
            <a:lvl4pPr marL="1828800" indent="0">
              <a:buNone/>
              <a:defRPr sz="2135">
                <a:solidFill>
                  <a:schemeClr val="tx1">
                    <a:tint val="75000"/>
                  </a:schemeClr>
                </a:solidFill>
              </a:defRPr>
            </a:lvl4pPr>
            <a:lvl5pPr marL="2438400" indent="0">
              <a:buNone/>
              <a:defRPr sz="2135">
                <a:solidFill>
                  <a:schemeClr val="tx1">
                    <a:tint val="75000"/>
                  </a:schemeClr>
                </a:solidFill>
              </a:defRPr>
            </a:lvl5pPr>
            <a:lvl6pPr marL="3048000" indent="0">
              <a:buNone/>
              <a:defRPr sz="2135">
                <a:solidFill>
                  <a:schemeClr val="tx1">
                    <a:tint val="75000"/>
                  </a:schemeClr>
                </a:solidFill>
              </a:defRPr>
            </a:lvl6pPr>
            <a:lvl7pPr marL="3657600" indent="0">
              <a:buNone/>
              <a:defRPr sz="2135">
                <a:solidFill>
                  <a:schemeClr val="tx1">
                    <a:tint val="75000"/>
                  </a:schemeClr>
                </a:solidFill>
              </a:defRPr>
            </a:lvl7pPr>
            <a:lvl8pPr marL="4267200" indent="0">
              <a:buNone/>
              <a:defRPr sz="2135">
                <a:solidFill>
                  <a:schemeClr val="tx1">
                    <a:tint val="75000"/>
                  </a:schemeClr>
                </a:solidFill>
              </a:defRPr>
            </a:lvl8pPr>
            <a:lvl9pPr marL="4876800" indent="0">
              <a:buNone/>
              <a:defRPr sz="213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5"/>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5"/>
            </a:lvl1pPr>
            <a:lvl2pPr marL="609600" indent="0">
              <a:buNone/>
              <a:defRPr sz="1865"/>
            </a:lvl2pPr>
            <a:lvl3pPr marL="1219200" indent="0">
              <a:buNone/>
              <a:defRPr sz="1600"/>
            </a:lvl3pPr>
            <a:lvl4pPr marL="1828800" indent="0">
              <a:buNone/>
              <a:defRPr sz="1335"/>
            </a:lvl4pPr>
            <a:lvl5pPr marL="2438400" indent="0">
              <a:buNone/>
              <a:defRPr sz="1335"/>
            </a:lvl5pPr>
            <a:lvl6pPr marL="3048000" indent="0">
              <a:buNone/>
              <a:defRPr sz="1335"/>
            </a:lvl6pPr>
            <a:lvl7pPr marL="3657600" indent="0">
              <a:buNone/>
              <a:defRPr sz="1335"/>
            </a:lvl7pPr>
            <a:lvl8pPr marL="4267200" indent="0">
              <a:buNone/>
              <a:defRPr sz="1335"/>
            </a:lvl8pPr>
            <a:lvl9pPr marL="4876800" indent="0">
              <a:buNone/>
              <a:defRPr sz="133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5"/>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5183188" y="2340567"/>
            <a:ext cx="6172200" cy="11552296"/>
          </a:xfrm>
        </p:spPr>
        <p:txBody>
          <a:bodyPr anchor="t"/>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5"/>
            </a:lvl1pPr>
            <a:lvl2pPr marL="609600" indent="0">
              <a:buNone/>
              <a:defRPr sz="1865"/>
            </a:lvl2pPr>
            <a:lvl3pPr marL="1219200" indent="0">
              <a:buNone/>
              <a:defRPr sz="1600"/>
            </a:lvl3pPr>
            <a:lvl4pPr marL="1828800" indent="0">
              <a:buNone/>
              <a:defRPr sz="1335"/>
            </a:lvl4pPr>
            <a:lvl5pPr marL="2438400" indent="0">
              <a:buNone/>
              <a:defRPr sz="1335"/>
            </a:lvl5pPr>
            <a:lvl6pPr marL="3048000" indent="0">
              <a:buNone/>
              <a:defRPr sz="1335"/>
            </a:lvl6pPr>
            <a:lvl7pPr marL="3657600" indent="0">
              <a:buNone/>
              <a:defRPr sz="1335"/>
            </a:lvl7pPr>
            <a:lvl8pPr marL="4267200" indent="0">
              <a:buNone/>
              <a:defRPr sz="1335"/>
            </a:lvl8pPr>
            <a:lvl9pPr marL="4876800" indent="0">
              <a:buNone/>
              <a:defRPr sz="133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9E48C8-6BF4-49A9-A55B-4150658B5A6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E88D9A-D6BB-4DBC-A419-123F5335ADD9}"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4E9E48C8-6BF4-49A9-A55B-4150658B5A64}" type="datetimeFigureOut">
              <a:rPr kumimoji="1" lang="ja-JP" altLang="en-US" smtClean="0"/>
              <a:t>2020/4/27</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F5E88D9A-D6BB-4DBC-A419-123F5335ADD9}"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200" rtl="0" eaLnBrk="1" latinLnBrk="0" hangingPunct="1">
        <a:lnSpc>
          <a:spcPct val="90000"/>
        </a:lnSpc>
        <a:spcBef>
          <a:spcPct val="0"/>
        </a:spcBef>
        <a:buNone/>
        <a:defRPr kumimoji="1" sz="5865" kern="1200">
          <a:solidFill>
            <a:schemeClr val="tx1"/>
          </a:solidFill>
          <a:latin typeface="+mj-lt"/>
          <a:ea typeface="+mj-ea"/>
          <a:cs typeface="+mj-cs"/>
        </a:defRPr>
      </a:lvl1pPr>
    </p:titleStyle>
    <p:bodyStyle>
      <a:lvl1pPr marL="304800" indent="-304800" algn="l" defTabSz="1219200" rtl="0" eaLnBrk="1" latinLnBrk="0" hangingPunct="1">
        <a:lnSpc>
          <a:spcPct val="90000"/>
        </a:lnSpc>
        <a:spcBef>
          <a:spcPts val="1335"/>
        </a:spcBef>
        <a:buFont typeface="Arial" panose="020B0604020202020204" pitchFamily="34" charset="0"/>
        <a:buChar char="•"/>
        <a:defRPr kumimoji="1" sz="3735" kern="1200">
          <a:solidFill>
            <a:schemeClr val="tx1"/>
          </a:solidFill>
          <a:latin typeface="+mn-lt"/>
          <a:ea typeface="+mn-ea"/>
          <a:cs typeface="+mn-cs"/>
        </a:defRPr>
      </a:lvl1pPr>
      <a:lvl2pPr marL="914400" indent="-304800" algn="l" defTabSz="1219200" rtl="0" eaLnBrk="1" latinLnBrk="0" hangingPunct="1">
        <a:lnSpc>
          <a:spcPct val="90000"/>
        </a:lnSpc>
        <a:spcBef>
          <a:spcPts val="665"/>
        </a:spcBef>
        <a:buFont typeface="Arial" panose="020B0604020202020204" pitchFamily="34" charset="0"/>
        <a:buChar char="•"/>
        <a:defRPr kumimoji="1" sz="3200" kern="1200">
          <a:solidFill>
            <a:schemeClr val="tx1"/>
          </a:solidFill>
          <a:latin typeface="+mn-lt"/>
          <a:ea typeface="+mn-ea"/>
          <a:cs typeface="+mn-cs"/>
        </a:defRPr>
      </a:lvl2pPr>
      <a:lvl3pPr marL="1524000" indent="-304800" algn="l" defTabSz="1219200" rtl="0" eaLnBrk="1" latinLnBrk="0" hangingPunct="1">
        <a:lnSpc>
          <a:spcPct val="90000"/>
        </a:lnSpc>
        <a:spcBef>
          <a:spcPts val="665"/>
        </a:spcBef>
        <a:buFont typeface="Arial" panose="020B0604020202020204" pitchFamily="34" charset="0"/>
        <a:buChar char="•"/>
        <a:defRPr kumimoji="1" sz="2665" kern="1200">
          <a:solidFill>
            <a:schemeClr val="tx1"/>
          </a:solidFill>
          <a:latin typeface="+mn-lt"/>
          <a:ea typeface="+mn-ea"/>
          <a:cs typeface="+mn-cs"/>
        </a:defRPr>
      </a:lvl3pPr>
      <a:lvl4pPr marL="2133600" indent="-304800" algn="l" defTabSz="1219200" rtl="0" eaLnBrk="1" latinLnBrk="0" hangingPunct="1">
        <a:lnSpc>
          <a:spcPct val="90000"/>
        </a:lnSpc>
        <a:spcBef>
          <a:spcPts val="665"/>
        </a:spcBef>
        <a:buFont typeface="Arial" panose="020B0604020202020204" pitchFamily="34" charset="0"/>
        <a:buChar char="•"/>
        <a:defRPr kumimoji="1" sz="2400" kern="1200">
          <a:solidFill>
            <a:schemeClr val="tx1"/>
          </a:solidFill>
          <a:latin typeface="+mn-lt"/>
          <a:ea typeface="+mn-ea"/>
          <a:cs typeface="+mn-cs"/>
        </a:defRPr>
      </a:lvl4pPr>
      <a:lvl5pPr marL="2743200" indent="-304800" algn="l" defTabSz="1219200" rtl="0" eaLnBrk="1" latinLnBrk="0" hangingPunct="1">
        <a:lnSpc>
          <a:spcPct val="90000"/>
        </a:lnSpc>
        <a:spcBef>
          <a:spcPts val="665"/>
        </a:spcBef>
        <a:buFont typeface="Arial" panose="020B0604020202020204" pitchFamily="34" charset="0"/>
        <a:buChar char="•"/>
        <a:defRPr kumimoji="1" sz="2400"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kumimoji="1"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kumimoji="1"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kumimoji="1"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200" rtl="0" eaLnBrk="1" latinLnBrk="0" hangingPunct="1">
        <a:defRPr kumimoji="1" sz="2400" kern="1200">
          <a:solidFill>
            <a:schemeClr val="tx1"/>
          </a:solidFill>
          <a:latin typeface="+mn-lt"/>
          <a:ea typeface="+mn-ea"/>
          <a:cs typeface="+mn-cs"/>
        </a:defRPr>
      </a:lvl1pPr>
      <a:lvl2pPr marL="609600" algn="l" defTabSz="1219200" rtl="0" eaLnBrk="1" latinLnBrk="0" hangingPunct="1">
        <a:defRPr kumimoji="1" sz="2400" kern="1200">
          <a:solidFill>
            <a:schemeClr val="tx1"/>
          </a:solidFill>
          <a:latin typeface="+mn-lt"/>
          <a:ea typeface="+mn-ea"/>
          <a:cs typeface="+mn-cs"/>
        </a:defRPr>
      </a:lvl2pPr>
      <a:lvl3pPr marL="1219200" algn="l" defTabSz="1219200" rtl="0" eaLnBrk="1" latinLnBrk="0" hangingPunct="1">
        <a:defRPr kumimoji="1" sz="2400" kern="1200">
          <a:solidFill>
            <a:schemeClr val="tx1"/>
          </a:solidFill>
          <a:latin typeface="+mn-lt"/>
          <a:ea typeface="+mn-ea"/>
          <a:cs typeface="+mn-cs"/>
        </a:defRPr>
      </a:lvl3pPr>
      <a:lvl4pPr marL="1828800" algn="l" defTabSz="1219200" rtl="0" eaLnBrk="1" latinLnBrk="0" hangingPunct="1">
        <a:defRPr kumimoji="1" sz="2400" kern="1200">
          <a:solidFill>
            <a:schemeClr val="tx1"/>
          </a:solidFill>
          <a:latin typeface="+mn-lt"/>
          <a:ea typeface="+mn-ea"/>
          <a:cs typeface="+mn-cs"/>
        </a:defRPr>
      </a:lvl4pPr>
      <a:lvl5pPr marL="2438400" algn="l" defTabSz="1219200" rtl="0" eaLnBrk="1" latinLnBrk="0" hangingPunct="1">
        <a:defRPr kumimoji="1" sz="2400" kern="1200">
          <a:solidFill>
            <a:schemeClr val="tx1"/>
          </a:solidFill>
          <a:latin typeface="+mn-lt"/>
          <a:ea typeface="+mn-ea"/>
          <a:cs typeface="+mn-cs"/>
        </a:defRPr>
      </a:lvl5pPr>
      <a:lvl6pPr marL="3048000" algn="l" defTabSz="1219200" rtl="0" eaLnBrk="1" latinLnBrk="0" hangingPunct="1">
        <a:defRPr kumimoji="1" sz="2400" kern="1200">
          <a:solidFill>
            <a:schemeClr val="tx1"/>
          </a:solidFill>
          <a:latin typeface="+mn-lt"/>
          <a:ea typeface="+mn-ea"/>
          <a:cs typeface="+mn-cs"/>
        </a:defRPr>
      </a:lvl6pPr>
      <a:lvl7pPr marL="3657600" algn="l" defTabSz="1219200" rtl="0" eaLnBrk="1" latinLnBrk="0" hangingPunct="1">
        <a:defRPr kumimoji="1" sz="2400" kern="1200">
          <a:solidFill>
            <a:schemeClr val="tx1"/>
          </a:solidFill>
          <a:latin typeface="+mn-lt"/>
          <a:ea typeface="+mn-ea"/>
          <a:cs typeface="+mn-cs"/>
        </a:defRPr>
      </a:lvl7pPr>
      <a:lvl8pPr marL="4267200" algn="l" defTabSz="1219200" rtl="0" eaLnBrk="1" latinLnBrk="0" hangingPunct="1">
        <a:defRPr kumimoji="1" sz="2400" kern="1200">
          <a:solidFill>
            <a:schemeClr val="tx1"/>
          </a:solidFill>
          <a:latin typeface="+mn-lt"/>
          <a:ea typeface="+mn-ea"/>
          <a:cs typeface="+mn-cs"/>
        </a:defRPr>
      </a:lvl8pPr>
      <a:lvl9pPr marL="4876800" algn="l" defTabSz="121920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上下矢印 4"/>
          <p:cNvSpPr/>
          <p:nvPr/>
        </p:nvSpPr>
        <p:spPr>
          <a:xfrm rot="18480000">
            <a:off x="7972425" y="4297680"/>
            <a:ext cx="535305" cy="1992630"/>
          </a:xfrm>
          <a:prstGeom prst="upDownArrow">
            <a:avLst>
              <a:gd name="adj1" fmla="val 50000"/>
              <a:gd name="adj2" fmla="val 90197"/>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テキスト ボックス 40"/>
          <p:cNvSpPr txBox="1"/>
          <p:nvPr/>
        </p:nvSpPr>
        <p:spPr>
          <a:xfrm>
            <a:off x="223429" y="13393678"/>
            <a:ext cx="11507327" cy="286232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・服薬指導で使用する機器　：　</a:t>
            </a:r>
            <a:r>
              <a:rPr kumimoji="1" lang="ja-JP" altLang="en-US" b="1" dirty="0">
                <a:solidFill>
                  <a:srgbClr val="FF0000"/>
                </a:solidFill>
                <a:latin typeface="メイリオ" panose="020B0604030504040204" pitchFamily="50" charset="-128"/>
                <a:ea typeface="メイリオ" panose="020B0604030504040204" pitchFamily="50" charset="-128"/>
              </a:rPr>
              <a:t>電話・情報通信機器等　　 </a:t>
            </a:r>
            <a:endParaRPr kumimoji="1" lang="en-US" altLang="ja-JP" b="1" dirty="0">
              <a:solidFill>
                <a:srgbClr val="FF0000"/>
              </a:solidFill>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・処方箋の受け取り方法　　：　</a:t>
            </a:r>
            <a:r>
              <a:rPr kumimoji="1" lang="en-US" altLang="ja-JP" b="1" dirty="0">
                <a:solidFill>
                  <a:srgbClr val="FF0000"/>
                </a:solidFill>
                <a:latin typeface="メイリオ" panose="020B0604030504040204" pitchFamily="50" charset="-128"/>
                <a:ea typeface="メイリオ" panose="020B0604030504040204" pitchFamily="50" charset="-128"/>
              </a:rPr>
              <a:t>FAX</a:t>
            </a:r>
            <a:r>
              <a:rPr kumimoji="1" lang="ja-JP" altLang="en-US" b="1" dirty="0">
                <a:solidFill>
                  <a:srgbClr val="FF0000"/>
                </a:solidFill>
                <a:latin typeface="メイリオ" panose="020B0604030504040204" pitchFamily="50" charset="-128"/>
                <a:ea typeface="メイリオ" panose="020B0604030504040204" pitchFamily="50" charset="-128"/>
              </a:rPr>
              <a:t>・メール・アプリケーション等　（病院にお伝えください）</a:t>
            </a:r>
            <a:endParaRPr kumimoji="1"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・お薬の配送方法　　　　　：　</a:t>
            </a:r>
            <a:r>
              <a:rPr kumimoji="1" lang="ja-JP" altLang="en-US" b="1" dirty="0">
                <a:solidFill>
                  <a:srgbClr val="FF0000"/>
                </a:solidFill>
                <a:latin typeface="メイリオ" panose="020B0604030504040204" pitchFamily="50" charset="-128"/>
                <a:ea typeface="メイリオ" panose="020B0604030504040204" pitchFamily="50" charset="-128"/>
              </a:rPr>
              <a:t>郵便書留　他　</a:t>
            </a:r>
            <a:endParaRPr kumimoji="1" lang="en-US" altLang="ja-JP" b="1" dirty="0">
              <a:solidFill>
                <a:srgbClr val="FF0000"/>
              </a:solidFill>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・支払方法　　　　　　　　：　</a:t>
            </a:r>
            <a:r>
              <a:rPr kumimoji="1" lang="ja-JP" altLang="en-US" b="1" dirty="0">
                <a:solidFill>
                  <a:srgbClr val="FF0000"/>
                </a:solidFill>
                <a:latin typeface="メイリオ" panose="020B0604030504040204" pitchFamily="50" charset="-128"/>
                <a:ea typeface="メイリオ" panose="020B0604030504040204" pitchFamily="50" charset="-128"/>
              </a:rPr>
              <a:t>銀行振込　代引き　</a:t>
            </a:r>
            <a:endParaRPr kumimoji="1" lang="en-US" altLang="ja-JP" b="1" dirty="0">
              <a:solidFill>
                <a:srgbClr val="FF0000"/>
              </a:solidFill>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・服薬期間中の服薬状況の    </a:t>
            </a:r>
            <a:r>
              <a:rPr kumimoji="1" lang="en-US" altLang="ja-JP" b="1" dirty="0">
                <a:latin typeface="メイリオ" panose="020B0604030504040204" pitchFamily="50" charset="-128"/>
                <a:ea typeface="メイリオ" panose="020B0604030504040204" pitchFamily="50" charset="-128"/>
              </a:rPr>
              <a:t>:    </a:t>
            </a:r>
            <a:r>
              <a:rPr kumimoji="1" lang="ja-JP" altLang="en-US" b="1" dirty="0">
                <a:solidFill>
                  <a:srgbClr val="FF0000"/>
                </a:solidFill>
                <a:latin typeface="メイリオ" panose="020B0604030504040204" pitchFamily="50" charset="-128"/>
                <a:ea typeface="メイリオ" panose="020B0604030504040204" pitchFamily="50" charset="-128"/>
              </a:rPr>
              <a:t>電話・情報通信機器等　</a:t>
            </a:r>
          </a:p>
          <a:p>
            <a:r>
              <a:rPr kumimoji="1" lang="ja-JP" altLang="en-US" b="1" dirty="0">
                <a:latin typeface="メイリオ" panose="020B0604030504040204" pitchFamily="50" charset="-128"/>
                <a:ea typeface="メイリオ" panose="020B0604030504040204" pitchFamily="50" charset="-128"/>
              </a:rPr>
              <a:t>　把握に使用する機器</a:t>
            </a:r>
            <a:endParaRPr kumimoji="1" lang="en-US" altLang="ja-JP" b="1" dirty="0">
              <a:latin typeface="メイリオ" panose="020B0604030504040204" pitchFamily="50" charset="-128"/>
              <a:ea typeface="メイリオ" panose="020B0604030504040204" pitchFamily="50" charset="-128"/>
            </a:endParaRPr>
          </a:p>
          <a:p>
            <a:r>
              <a:rPr kumimoji="1" lang="ja-JP" altLang="en-US" b="1" dirty="0">
                <a:solidFill>
                  <a:srgbClr val="FF0000"/>
                </a:solidFill>
                <a:latin typeface="メイリオ" panose="020B0604030504040204" pitchFamily="50" charset="-128"/>
                <a:ea typeface="メイリオ" panose="020B0604030504040204" pitchFamily="50" charset="-128"/>
              </a:rPr>
              <a:t>ユーカリ薬局　門田屋敷店</a:t>
            </a:r>
            <a:endParaRPr kumimoji="1" lang="en-US" altLang="ja-JP" b="1" dirty="0">
              <a:solidFill>
                <a:srgbClr val="FF0000"/>
              </a:solidFill>
              <a:latin typeface="メイリオ" panose="020B0604030504040204" pitchFamily="50" charset="-128"/>
              <a:ea typeface="メイリオ" panose="020B0604030504040204" pitchFamily="50" charset="-128"/>
            </a:endParaRPr>
          </a:p>
          <a:p>
            <a:r>
              <a:rPr kumimoji="1" lang="ja-JP" altLang="en-US" b="1" dirty="0">
                <a:solidFill>
                  <a:srgbClr val="FF0000"/>
                </a:solidFill>
                <a:latin typeface="メイリオ" panose="020B0604030504040204" pitchFamily="50" charset="-128"/>
                <a:ea typeface="メイリオ" panose="020B0604030504040204" pitchFamily="50" charset="-128"/>
              </a:rPr>
              <a:t>　　　　　　　清水店</a:t>
            </a:r>
            <a:endParaRPr kumimoji="1" lang="en-US" altLang="ja-JP" b="1" dirty="0">
              <a:solidFill>
                <a:srgbClr val="FF0000"/>
              </a:solidFill>
              <a:latin typeface="メイリオ" panose="020B0604030504040204" pitchFamily="50" charset="-128"/>
              <a:ea typeface="メイリオ" panose="020B0604030504040204" pitchFamily="50" charset="-128"/>
            </a:endParaRPr>
          </a:p>
          <a:p>
            <a:r>
              <a:rPr kumimoji="1" lang="ja-JP" altLang="en-US" b="1">
                <a:solidFill>
                  <a:srgbClr val="FF0000"/>
                </a:solidFill>
                <a:latin typeface="メイリオ" panose="020B0604030504040204" pitchFamily="50" charset="-128"/>
                <a:ea typeface="メイリオ" panose="020B0604030504040204" pitchFamily="50" charset="-128"/>
              </a:rPr>
              <a:t>　　　　　　　国富店</a:t>
            </a:r>
            <a:endParaRPr kumimoji="1" lang="en-US" altLang="ja-JP" b="1" dirty="0">
              <a:solidFill>
                <a:srgbClr val="FF0000"/>
              </a:solidFill>
              <a:latin typeface="メイリオ" panose="020B0604030504040204" pitchFamily="50" charset="-128"/>
              <a:ea typeface="メイリオ" panose="020B0604030504040204" pitchFamily="50" charset="-128"/>
            </a:endParaRPr>
          </a:p>
          <a:p>
            <a:r>
              <a:rPr kumimoji="1" lang="ja-JP" altLang="en-US" b="1" dirty="0">
                <a:solidFill>
                  <a:srgbClr val="FF0000"/>
                </a:solidFill>
                <a:latin typeface="メイリオ" panose="020B0604030504040204" pitchFamily="50" charset="-128"/>
                <a:ea typeface="メイリオ" panose="020B0604030504040204" pitchFamily="50" charset="-128"/>
              </a:rPr>
              <a:t>プラス薬局</a:t>
            </a:r>
            <a:endParaRPr kumimoji="1" lang="en-US" altLang="ja-JP" b="1" dirty="0">
              <a:solidFill>
                <a:srgbClr val="FF0000"/>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996517" y="461715"/>
            <a:ext cx="10596880" cy="1322070"/>
          </a:xfrm>
          <a:prstGeom prst="rect">
            <a:avLst/>
          </a:prstGeom>
          <a:noFill/>
        </p:spPr>
        <p:txBody>
          <a:bodyPr wrap="none" lIns="91440" tIns="45720" rIns="91440" bIns="45720">
            <a:spAutoFit/>
          </a:bodyPr>
          <a:lstStyle/>
          <a:p>
            <a:pPr algn="ctr"/>
            <a:r>
              <a:rPr lang="ja-JP" altLang="en-US" sz="4000" b="1" cap="none" spc="0" dirty="0">
                <a:ln w="0"/>
                <a:solidFill>
                  <a:srgbClr val="00B050"/>
                </a:solidFill>
                <a:latin typeface="メイリオ" panose="020B0604030504040204" pitchFamily="50" charset="-128"/>
                <a:ea typeface="メイリオ" panose="020B0604030504040204" pitchFamily="50" charset="-128"/>
              </a:rPr>
              <a:t>お薬が無くなるけど、病院に行くのが不安･･･</a:t>
            </a:r>
          </a:p>
          <a:p>
            <a:pPr algn="ctr"/>
            <a:r>
              <a:rPr lang="ja-JP" altLang="en-US" sz="4000" b="1" cap="none" spc="0" dirty="0">
                <a:ln w="0"/>
                <a:solidFill>
                  <a:srgbClr val="00B050"/>
                </a:solidFill>
                <a:latin typeface="メイリオ" panose="020B0604030504040204" pitchFamily="50" charset="-128"/>
                <a:ea typeface="メイリオ" panose="020B0604030504040204" pitchFamily="50" charset="-128"/>
              </a:rPr>
              <a:t>そんな不安を持たれている患者様へ</a:t>
            </a:r>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0965" y="5247640"/>
            <a:ext cx="1481455" cy="1905000"/>
          </a:xfrm>
          <a:prstGeom prst="rect">
            <a:avLst/>
          </a:prstGeom>
        </p:spPr>
      </p:pic>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6370" y="5163820"/>
            <a:ext cx="1598930" cy="2276475"/>
          </a:xfrm>
          <a:prstGeom prst="rect">
            <a:avLst/>
          </a:prstGeom>
        </p:spPr>
      </p:pic>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1245" y="2485390"/>
            <a:ext cx="1468755" cy="1993900"/>
          </a:xfrm>
          <a:prstGeom prst="rect">
            <a:avLst/>
          </a:prstGeom>
        </p:spPr>
      </p:pic>
      <p:pic>
        <p:nvPicPr>
          <p:cNvPr id="15" name="図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3520" y="5853430"/>
            <a:ext cx="1449070" cy="1715135"/>
          </a:xfrm>
          <a:prstGeom prst="rect">
            <a:avLst/>
          </a:prstGeom>
        </p:spPr>
      </p:pic>
      <p:pic>
        <p:nvPicPr>
          <p:cNvPr id="17" name="図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33485" y="5862955"/>
            <a:ext cx="1729105" cy="1759585"/>
          </a:xfrm>
          <a:prstGeom prst="rect">
            <a:avLst/>
          </a:prstGeom>
        </p:spPr>
      </p:pic>
      <p:pic>
        <p:nvPicPr>
          <p:cNvPr id="19" name="図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34840" y="2602865"/>
            <a:ext cx="1905000" cy="1762125"/>
          </a:xfrm>
          <a:prstGeom prst="rect">
            <a:avLst/>
          </a:prstGeom>
        </p:spPr>
      </p:pic>
      <p:sp>
        <p:nvSpPr>
          <p:cNvPr id="20" name="矢印: 下 19"/>
          <p:cNvSpPr/>
          <p:nvPr/>
        </p:nvSpPr>
        <p:spPr>
          <a:xfrm rot="3014966" flipH="1">
            <a:off x="3309620" y="4265295"/>
            <a:ext cx="566420" cy="1759585"/>
          </a:xfrm>
          <a:prstGeom prst="downArrow">
            <a:avLst>
              <a:gd name="adj1" fmla="val 50000"/>
              <a:gd name="adj2" fmla="val 8684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下 20"/>
          <p:cNvSpPr/>
          <p:nvPr/>
        </p:nvSpPr>
        <p:spPr>
          <a:xfrm rot="16200000" flipH="1">
            <a:off x="5537200" y="4836795"/>
            <a:ext cx="646430" cy="3444875"/>
          </a:xfrm>
          <a:prstGeom prst="downArrow">
            <a:avLst>
              <a:gd name="adj1" fmla="val 50000"/>
              <a:gd name="adj2" fmla="val 8684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下 21"/>
          <p:cNvSpPr/>
          <p:nvPr/>
        </p:nvSpPr>
        <p:spPr>
          <a:xfrm rot="7705664" flipH="1">
            <a:off x="8442325" y="3726815"/>
            <a:ext cx="566420" cy="2077085"/>
          </a:xfrm>
          <a:prstGeom prst="downArrow">
            <a:avLst>
              <a:gd name="adj1" fmla="val 50000"/>
              <a:gd name="adj2" fmla="val 8684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5" name="図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15895" y="3747135"/>
            <a:ext cx="1143000" cy="1143000"/>
          </a:xfrm>
          <a:prstGeom prst="rect">
            <a:avLst/>
          </a:prstGeom>
        </p:spPr>
      </p:pic>
      <p:pic>
        <p:nvPicPr>
          <p:cNvPr id="27" name="図 2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99865" y="6888480"/>
            <a:ext cx="812165" cy="857250"/>
          </a:xfrm>
          <a:prstGeom prst="rect">
            <a:avLst/>
          </a:prstGeom>
        </p:spPr>
      </p:pic>
      <p:sp>
        <p:nvSpPr>
          <p:cNvPr id="28" name="テキスト ボックス 27"/>
          <p:cNvSpPr txBox="1"/>
          <p:nvPr/>
        </p:nvSpPr>
        <p:spPr>
          <a:xfrm>
            <a:off x="699770" y="4087495"/>
            <a:ext cx="2316480" cy="461645"/>
          </a:xfrm>
          <a:prstGeom prst="rect">
            <a:avLst/>
          </a:prstGeom>
          <a:noFill/>
        </p:spPr>
        <p:txBody>
          <a:bodyPr wrap="square" rtlCol="0">
            <a:spAutoFit/>
          </a:bodyPr>
          <a:lstStyle/>
          <a:p>
            <a:r>
              <a:rPr kumimoji="1" lang="ja-JP" altLang="en-US" sz="2400" b="1" dirty="0">
                <a:latin typeface="メイリオ" panose="020B0604030504040204" pitchFamily="50" charset="-128"/>
                <a:ea typeface="メイリオ" panose="020B0604030504040204" pitchFamily="50" charset="-128"/>
              </a:rPr>
              <a:t>電話等で診察</a:t>
            </a:r>
          </a:p>
        </p:txBody>
      </p:sp>
      <p:sp>
        <p:nvSpPr>
          <p:cNvPr id="29" name="テキスト ボックス 28"/>
          <p:cNvSpPr txBox="1"/>
          <p:nvPr/>
        </p:nvSpPr>
        <p:spPr>
          <a:xfrm>
            <a:off x="5006975" y="6965950"/>
            <a:ext cx="2575560" cy="831215"/>
          </a:xfrm>
          <a:prstGeom prst="rect">
            <a:avLst/>
          </a:prstGeom>
          <a:noFill/>
        </p:spPr>
        <p:txBody>
          <a:bodyPr wrap="square" rtlCol="0">
            <a:spAutoFit/>
          </a:bodyPr>
          <a:lstStyle/>
          <a:p>
            <a:r>
              <a:rPr kumimoji="1" lang="en-US" altLang="ja-JP" sz="2400" b="1" dirty="0">
                <a:latin typeface="メイリオ" panose="020B0604030504040204" pitchFamily="50" charset="-128"/>
                <a:ea typeface="メイリオ" panose="020B0604030504040204" pitchFamily="50" charset="-128"/>
              </a:rPr>
              <a:t>FAX</a:t>
            </a:r>
            <a:r>
              <a:rPr kumimoji="1" lang="ja-JP" altLang="en-US" sz="2400" b="1" dirty="0">
                <a:latin typeface="メイリオ" panose="020B0604030504040204" pitchFamily="50" charset="-128"/>
                <a:ea typeface="メイリオ" panose="020B0604030504040204" pitchFamily="50" charset="-128"/>
              </a:rPr>
              <a:t>等で処方箋を送信</a:t>
            </a:r>
          </a:p>
        </p:txBody>
      </p:sp>
      <p:pic>
        <p:nvPicPr>
          <p:cNvPr id="30" name="図 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94755" y="4658360"/>
            <a:ext cx="1143000" cy="1143000"/>
          </a:xfrm>
          <a:prstGeom prst="rect">
            <a:avLst/>
          </a:prstGeom>
        </p:spPr>
      </p:pic>
      <p:sp>
        <p:nvSpPr>
          <p:cNvPr id="31" name="テキスト ボックス 30"/>
          <p:cNvSpPr txBox="1"/>
          <p:nvPr/>
        </p:nvSpPr>
        <p:spPr>
          <a:xfrm>
            <a:off x="6922135" y="5328285"/>
            <a:ext cx="1719580" cy="831215"/>
          </a:xfrm>
          <a:prstGeom prst="rect">
            <a:avLst/>
          </a:prstGeom>
          <a:noFill/>
        </p:spPr>
        <p:txBody>
          <a:bodyPr wrap="square" rtlCol="0">
            <a:spAutoFit/>
          </a:bodyPr>
          <a:lstStyle/>
          <a:p>
            <a:r>
              <a:rPr kumimoji="1" lang="ja-JP" altLang="en-US" sz="2400" b="1" dirty="0">
                <a:latin typeface="メイリオ" panose="020B0604030504040204" pitchFamily="50" charset="-128"/>
                <a:ea typeface="メイリオ" panose="020B0604030504040204" pitchFamily="50" charset="-128"/>
              </a:rPr>
              <a:t>電話等で</a:t>
            </a:r>
            <a:endParaRPr kumimoji="1" lang="en-US" altLang="ja-JP" sz="2400" b="1" dirty="0">
              <a:latin typeface="メイリオ" panose="020B0604030504040204" pitchFamily="50" charset="-128"/>
              <a:ea typeface="メイリオ" panose="020B0604030504040204" pitchFamily="50" charset="-128"/>
            </a:endParaRPr>
          </a:p>
          <a:p>
            <a:r>
              <a:rPr kumimoji="1" lang="ja-JP" altLang="en-US" sz="2400" b="1" dirty="0">
                <a:latin typeface="メイリオ" panose="020B0604030504040204" pitchFamily="50" charset="-128"/>
                <a:ea typeface="メイリオ" panose="020B0604030504040204" pitchFamily="50" charset="-128"/>
              </a:rPr>
              <a:t>服薬指導</a:t>
            </a:r>
          </a:p>
        </p:txBody>
      </p:sp>
      <p:pic>
        <p:nvPicPr>
          <p:cNvPr id="33" name="図 3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655175" y="2707005"/>
            <a:ext cx="707390" cy="781685"/>
          </a:xfrm>
          <a:prstGeom prst="rect">
            <a:avLst/>
          </a:prstGeom>
        </p:spPr>
      </p:pic>
      <p:pic>
        <p:nvPicPr>
          <p:cNvPr id="35" name="図 3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229282" y="2482546"/>
            <a:ext cx="1468755" cy="1708150"/>
          </a:xfrm>
          <a:prstGeom prst="rect">
            <a:avLst/>
          </a:prstGeom>
        </p:spPr>
      </p:pic>
      <p:sp>
        <p:nvSpPr>
          <p:cNvPr id="36" name="テキスト ボックス 35"/>
          <p:cNvSpPr txBox="1"/>
          <p:nvPr/>
        </p:nvSpPr>
        <p:spPr>
          <a:xfrm>
            <a:off x="9387068" y="3812540"/>
            <a:ext cx="2145727" cy="461665"/>
          </a:xfrm>
          <a:prstGeom prst="rect">
            <a:avLst/>
          </a:prstGeom>
          <a:noFill/>
        </p:spPr>
        <p:txBody>
          <a:bodyPr wrap="square" rtlCol="0">
            <a:spAutoFit/>
          </a:bodyPr>
          <a:lstStyle/>
          <a:p>
            <a:r>
              <a:rPr kumimoji="1" lang="ja-JP" altLang="en-US" sz="2400" b="1" dirty="0">
                <a:latin typeface="メイリオ" panose="020B0604030504040204" pitchFamily="50" charset="-128"/>
                <a:ea typeface="メイリオ" panose="020B0604030504040204" pitchFamily="50" charset="-128"/>
              </a:rPr>
              <a:t>お薬の配送等</a:t>
            </a:r>
          </a:p>
        </p:txBody>
      </p:sp>
      <p:sp>
        <p:nvSpPr>
          <p:cNvPr id="37" name="テキスト ボックス 36"/>
          <p:cNvSpPr txBox="1"/>
          <p:nvPr/>
        </p:nvSpPr>
        <p:spPr>
          <a:xfrm>
            <a:off x="1026437" y="8062722"/>
            <a:ext cx="10139126" cy="415498"/>
          </a:xfrm>
          <a:prstGeom prst="rect">
            <a:avLst/>
          </a:prstGeom>
          <a:noFill/>
        </p:spPr>
        <p:txBody>
          <a:bodyPr wrap="square" rtlCol="0">
            <a:spAutoFit/>
          </a:bodyPr>
          <a:lstStyle/>
          <a:p>
            <a:r>
              <a:rPr kumimoji="1" lang="en-US" altLang="ja-JP" sz="1050" b="1" dirty="0">
                <a:latin typeface="メイリオ" panose="020B0604030504040204" pitchFamily="50" charset="-128"/>
                <a:ea typeface="メイリオ" panose="020B0604030504040204" pitchFamily="50" charset="-128"/>
              </a:rPr>
              <a:t>※2020</a:t>
            </a:r>
            <a:r>
              <a:rPr kumimoji="1" lang="ja-JP" altLang="en-US" sz="1050" b="1" dirty="0">
                <a:latin typeface="メイリオ" panose="020B0604030504040204" pitchFamily="50" charset="-128"/>
                <a:ea typeface="メイリオ" panose="020B0604030504040204" pitchFamily="50" charset="-128"/>
              </a:rPr>
              <a:t>年</a:t>
            </a:r>
            <a:r>
              <a:rPr kumimoji="1" lang="en-US" altLang="ja-JP" sz="1050" b="1" dirty="0">
                <a:latin typeface="メイリオ" panose="020B0604030504040204" pitchFamily="50" charset="-128"/>
                <a:ea typeface="メイリオ" panose="020B0604030504040204" pitchFamily="50" charset="-128"/>
              </a:rPr>
              <a:t>4</a:t>
            </a:r>
            <a:r>
              <a:rPr kumimoji="1" lang="ja-JP" altLang="en-US" sz="1050" b="1" dirty="0">
                <a:latin typeface="メイリオ" panose="020B0604030504040204" pitchFamily="50" charset="-128"/>
                <a:ea typeface="メイリオ" panose="020B0604030504040204" pitchFamily="50" charset="-128"/>
              </a:rPr>
              <a:t>月</a:t>
            </a:r>
            <a:r>
              <a:rPr kumimoji="1" lang="en-US" altLang="ja-JP" sz="1050" b="1" dirty="0">
                <a:latin typeface="メイリオ" panose="020B0604030504040204" pitchFamily="50" charset="-128"/>
                <a:ea typeface="メイリオ" panose="020B0604030504040204" pitchFamily="50" charset="-128"/>
              </a:rPr>
              <a:t>10</a:t>
            </a:r>
            <a:r>
              <a:rPr kumimoji="1" lang="ja-JP" altLang="en-US" sz="1050" b="1" dirty="0">
                <a:latin typeface="メイリオ" panose="020B0604030504040204" pitchFamily="50" charset="-128"/>
                <a:ea typeface="メイリオ" panose="020B0604030504040204" pitchFamily="50" charset="-128"/>
              </a:rPr>
              <a:t>日付　厚生労働省発出の「新型コロナウイルス感染症の拡大に際しての電話や情報通信機器を用いた新両党の時限的・特例的な取り扱いについて」</a:t>
            </a:r>
            <a:endParaRPr kumimoji="1" lang="en-US" altLang="ja-JP" sz="1050" b="1" dirty="0">
              <a:latin typeface="メイリオ" panose="020B0604030504040204" pitchFamily="50" charset="-128"/>
              <a:ea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　の通知に基づき発行された処方箋</a:t>
            </a:r>
          </a:p>
        </p:txBody>
      </p:sp>
      <p:sp>
        <p:nvSpPr>
          <p:cNvPr id="38" name="テキスト ボックス 37"/>
          <p:cNvSpPr txBox="1"/>
          <p:nvPr/>
        </p:nvSpPr>
        <p:spPr>
          <a:xfrm>
            <a:off x="405709" y="8877111"/>
            <a:ext cx="11363269" cy="4276725"/>
          </a:xfrm>
          <a:prstGeom prst="rect">
            <a:avLst/>
          </a:prstGeom>
          <a:noFill/>
        </p:spPr>
        <p:txBody>
          <a:bodyPr wrap="square" rtlCol="0">
            <a:spAutoFit/>
          </a:bodyPr>
          <a:lstStyle/>
          <a:p>
            <a:r>
              <a:rPr kumimoji="1" lang="ja-JP" altLang="en-US" sz="2000" b="1" dirty="0">
                <a:solidFill>
                  <a:srgbClr val="00B050"/>
                </a:solidFill>
                <a:latin typeface="メイリオ" panose="020B0604030504040204" pitchFamily="50" charset="-128"/>
                <a:ea typeface="メイリオ" panose="020B0604030504040204" pitchFamily="50" charset="-128"/>
              </a:rPr>
              <a:t>①　かかりつけ医療機関にお電話をしてください</a:t>
            </a:r>
            <a:endParaRPr kumimoji="1" lang="en-US" altLang="ja-JP" sz="2000" b="1" dirty="0">
              <a:solidFill>
                <a:srgbClr val="00B050"/>
              </a:solidFill>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・電話での診察ができるかどうかを確認してください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・電話での診察が可能でしたら、病院の指示に従って電話受診をしてください</a:t>
            </a:r>
            <a:endParaRPr kumimoji="1" lang="en-US" altLang="ja-JP" sz="1600" b="1" dirty="0">
              <a:latin typeface="メイリオ" panose="020B0604030504040204" pitchFamily="50" charset="-128"/>
              <a:ea typeface="メイリオ" panose="020B0604030504040204" pitchFamily="50" charset="-128"/>
            </a:endParaRPr>
          </a:p>
          <a:p>
            <a:endParaRPr kumimoji="1" lang="en-US" altLang="ja-JP" sz="1600" b="1" dirty="0">
              <a:solidFill>
                <a:srgbClr val="00B050"/>
              </a:solidFill>
              <a:latin typeface="メイリオ" panose="020B0604030504040204" pitchFamily="50" charset="-128"/>
              <a:ea typeface="メイリオ" panose="020B0604030504040204" pitchFamily="50" charset="-128"/>
            </a:endParaRPr>
          </a:p>
          <a:p>
            <a:r>
              <a:rPr kumimoji="1" lang="ja-JP" altLang="en-US" sz="2000" b="1" dirty="0">
                <a:solidFill>
                  <a:srgbClr val="00B050"/>
                </a:solidFill>
                <a:latin typeface="メイリオ" panose="020B0604030504040204" pitchFamily="50" charset="-128"/>
                <a:ea typeface="メイリオ" panose="020B0604030504040204" pitchFamily="50" charset="-128"/>
              </a:rPr>
              <a:t>②　医療機関から薬局へ</a:t>
            </a:r>
            <a:r>
              <a:rPr kumimoji="1" lang="en-US" altLang="ja-JP" sz="2000" b="1" dirty="0">
                <a:solidFill>
                  <a:srgbClr val="00B050"/>
                </a:solidFill>
                <a:latin typeface="メイリオ" panose="020B0604030504040204" pitchFamily="50" charset="-128"/>
                <a:ea typeface="メイリオ" panose="020B0604030504040204" pitchFamily="50" charset="-128"/>
              </a:rPr>
              <a:t>FAX</a:t>
            </a:r>
            <a:r>
              <a:rPr kumimoji="1" lang="ja-JP" altLang="en-US" sz="2000" b="1" dirty="0">
                <a:solidFill>
                  <a:srgbClr val="00B050"/>
                </a:solidFill>
                <a:latin typeface="メイリオ" panose="020B0604030504040204" pitchFamily="50" charset="-128"/>
                <a:ea typeface="メイリオ" panose="020B0604030504040204" pitchFamily="50" charset="-128"/>
              </a:rPr>
              <a:t>などを使用し処方箋を送信</a:t>
            </a:r>
            <a:endParaRPr kumimoji="1" lang="en-US" altLang="ja-JP" sz="2000" b="1" dirty="0">
              <a:solidFill>
                <a:srgbClr val="00B050"/>
              </a:solidFill>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・この際、処方箋原本を薬局へもっていく必要はございません</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特例的な取り扱いの処方箋のみとなります。</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この対応は、新型コロナウイルス感染症拡大防止の対応が終了するまでの、期間限定の措置となっております。</a:t>
            </a:r>
            <a:endParaRPr kumimoji="1" lang="en-US" altLang="ja-JP" sz="1600" b="1" dirty="0">
              <a:latin typeface="メイリオ" panose="020B0604030504040204" pitchFamily="50" charset="-128"/>
              <a:ea typeface="メイリオ" panose="020B0604030504040204" pitchFamily="50" charset="-128"/>
            </a:endParaRPr>
          </a:p>
          <a:p>
            <a:endParaRPr kumimoji="1" lang="en-US" altLang="ja-JP" sz="1600" b="1" dirty="0">
              <a:latin typeface="メイリオ" panose="020B0604030504040204" pitchFamily="50" charset="-128"/>
              <a:ea typeface="メイリオ" panose="020B0604030504040204" pitchFamily="50" charset="-128"/>
            </a:endParaRPr>
          </a:p>
          <a:p>
            <a:r>
              <a:rPr kumimoji="1" lang="ja-JP" altLang="en-US" sz="2000" b="1" dirty="0">
                <a:solidFill>
                  <a:srgbClr val="00B050"/>
                </a:solidFill>
                <a:latin typeface="メイリオ" panose="020B0604030504040204" pitchFamily="50" charset="-128"/>
                <a:ea typeface="メイリオ" panose="020B0604030504040204" pitchFamily="50" charset="-128"/>
              </a:rPr>
              <a:t>③　薬局からお電話などにて、薬の説明を行います</a:t>
            </a:r>
            <a:endParaRPr kumimoji="1" lang="en-US" altLang="ja-JP" sz="2000" b="1" dirty="0">
              <a:solidFill>
                <a:srgbClr val="00B050"/>
              </a:solidFill>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・診察が終わりましたら薬局に電話などにて連絡をしてください。</a:t>
            </a:r>
          </a:p>
          <a:p>
            <a:r>
              <a:rPr kumimoji="1" lang="ja-JP" altLang="en-US" sz="1600" b="1" dirty="0">
                <a:latin typeface="メイリオ" panose="020B0604030504040204" pitchFamily="50" charset="-128"/>
                <a:ea typeface="メイリオ" panose="020B0604030504040204" pitchFamily="50" charset="-128"/>
              </a:rPr>
              <a:t>　　　・電話等にて</a:t>
            </a:r>
            <a:r>
              <a:rPr kumimoji="1" lang="ja-JP" altLang="en-US" sz="1600" b="1" dirty="0">
                <a:latin typeface="メイリオ" panose="020B0604030504040204" pitchFamily="50" charset="-128"/>
                <a:ea typeface="メイリオ" panose="020B0604030504040204" pitchFamily="50" charset="-128"/>
                <a:sym typeface="+mn-ea"/>
              </a:rPr>
              <a:t>必ず薬の説明を受けてください。</a:t>
            </a:r>
            <a:endParaRPr kumimoji="1" lang="en-US" altLang="ja-JP" sz="1600" b="1" dirty="0">
              <a:latin typeface="メイリオ" panose="020B0604030504040204" pitchFamily="50" charset="-128"/>
              <a:ea typeface="メイリオ" panose="020B0604030504040204" pitchFamily="50" charset="-128"/>
            </a:endParaRPr>
          </a:p>
          <a:p>
            <a:endParaRPr kumimoji="1" lang="en-US" altLang="ja-JP" sz="1600" b="1" dirty="0">
              <a:solidFill>
                <a:srgbClr val="00B050"/>
              </a:solidFill>
              <a:latin typeface="メイリオ" panose="020B0604030504040204" pitchFamily="50" charset="-128"/>
              <a:ea typeface="メイリオ" panose="020B0604030504040204" pitchFamily="50" charset="-128"/>
            </a:endParaRPr>
          </a:p>
          <a:p>
            <a:r>
              <a:rPr kumimoji="1" lang="ja-JP" altLang="en-US" sz="2000" b="1" dirty="0">
                <a:solidFill>
                  <a:srgbClr val="00B050"/>
                </a:solidFill>
                <a:latin typeface="メイリオ" panose="020B0604030504040204" pitchFamily="50" charset="-128"/>
                <a:ea typeface="メイリオ" panose="020B0604030504040204" pitchFamily="50" charset="-128"/>
              </a:rPr>
              <a:t>④　お薬の配送</a:t>
            </a:r>
            <a:endParaRPr kumimoji="1" lang="en-US" altLang="ja-JP" sz="2000" b="1" dirty="0">
              <a:solidFill>
                <a:srgbClr val="00B050"/>
              </a:solidFill>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・お薬の説明が終了しましたら、ご自宅宛てにお薬を配送いたします。ご在宅のまま受取りが可能です。</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・お薬代の支払い方法、配送料は各薬局にて対応が異なりますので、各薬局の対応をご確認ください。</a:t>
            </a:r>
          </a:p>
        </p:txBody>
      </p:sp>
      <p:pic>
        <p:nvPicPr>
          <p:cNvPr id="40" name="図 3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406994" y="15170506"/>
            <a:ext cx="3618493" cy="986862"/>
          </a:xfrm>
          <a:prstGeom prst="rect">
            <a:avLst/>
          </a:prstGeom>
        </p:spPr>
      </p:pic>
      <p:pic>
        <p:nvPicPr>
          <p:cNvPr id="44" name="図 4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158076" y="8691344"/>
            <a:ext cx="1955561" cy="1642671"/>
          </a:xfrm>
          <a:prstGeom prst="rect">
            <a:avLst/>
          </a:prstGeom>
        </p:spPr>
      </p:pic>
      <p:sp>
        <p:nvSpPr>
          <p:cNvPr id="48" name="正方形/長方形 47"/>
          <p:cNvSpPr/>
          <p:nvPr/>
        </p:nvSpPr>
        <p:spPr>
          <a:xfrm>
            <a:off x="223429" y="8691344"/>
            <a:ext cx="11802058" cy="45869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pic>
        <p:nvPicPr>
          <p:cNvPr id="50" name="図 49"/>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23520" y="1266825"/>
            <a:ext cx="1657350" cy="1821180"/>
          </a:xfrm>
          <a:prstGeom prst="rect">
            <a:avLst/>
          </a:prstGeom>
        </p:spPr>
      </p:pic>
      <p:sp>
        <p:nvSpPr>
          <p:cNvPr id="2" name="テキスト ボックス 1"/>
          <p:cNvSpPr txBox="1"/>
          <p:nvPr/>
        </p:nvSpPr>
        <p:spPr>
          <a:xfrm>
            <a:off x="4924083" y="6162892"/>
            <a:ext cx="1504950" cy="922020"/>
          </a:xfrm>
          <a:prstGeom prst="rect">
            <a:avLst/>
          </a:prstGeom>
          <a:noFill/>
        </p:spPr>
        <p:txBody>
          <a:bodyPr wrap="square" rtlCol="0">
            <a:spAutoFit/>
          </a:bodyPr>
          <a:lstStyle/>
          <a:p>
            <a:pPr algn="ctr"/>
            <a:r>
              <a:rPr kumimoji="1" lang="ja-JP" altLang="en-US" sz="5400" b="1" dirty="0">
                <a:solidFill>
                  <a:srgbClr val="00B050"/>
                </a:solidFill>
                <a:latin typeface="メイリオ" panose="020B0604030504040204" pitchFamily="50" charset="-128"/>
                <a:ea typeface="メイリオ" panose="020B0604030504040204" pitchFamily="50" charset="-128"/>
              </a:rPr>
              <a:t>②</a:t>
            </a:r>
          </a:p>
        </p:txBody>
      </p:sp>
      <p:sp>
        <p:nvSpPr>
          <p:cNvPr id="32" name="テキスト ボックス 31"/>
          <p:cNvSpPr txBox="1"/>
          <p:nvPr/>
        </p:nvSpPr>
        <p:spPr>
          <a:xfrm>
            <a:off x="3019219" y="4586893"/>
            <a:ext cx="1504950" cy="922020"/>
          </a:xfrm>
          <a:prstGeom prst="rect">
            <a:avLst/>
          </a:prstGeom>
          <a:noFill/>
        </p:spPr>
        <p:txBody>
          <a:bodyPr wrap="square" rtlCol="0">
            <a:spAutoFit/>
          </a:bodyPr>
          <a:lstStyle/>
          <a:p>
            <a:pPr algn="ctr"/>
            <a:r>
              <a:rPr kumimoji="1" lang="ja-JP" altLang="en-US" sz="5400" b="1" dirty="0">
                <a:solidFill>
                  <a:srgbClr val="00B050"/>
                </a:solidFill>
                <a:latin typeface="メイリオ" panose="020B0604030504040204" pitchFamily="50" charset="-128"/>
                <a:ea typeface="メイリオ" panose="020B0604030504040204" pitchFamily="50" charset="-128"/>
              </a:rPr>
              <a:t>①</a:t>
            </a:r>
          </a:p>
        </p:txBody>
      </p:sp>
      <p:sp>
        <p:nvSpPr>
          <p:cNvPr id="34" name="テキスト ボックス 33"/>
          <p:cNvSpPr txBox="1"/>
          <p:nvPr/>
        </p:nvSpPr>
        <p:spPr>
          <a:xfrm>
            <a:off x="7545569" y="4890023"/>
            <a:ext cx="1504950" cy="922020"/>
          </a:xfrm>
          <a:prstGeom prst="rect">
            <a:avLst/>
          </a:prstGeom>
          <a:noFill/>
        </p:spPr>
        <p:txBody>
          <a:bodyPr wrap="square" rtlCol="0">
            <a:spAutoFit/>
          </a:bodyPr>
          <a:lstStyle/>
          <a:p>
            <a:pPr algn="ctr"/>
            <a:r>
              <a:rPr kumimoji="1" lang="ja-JP" altLang="en-US" sz="5400" b="1" dirty="0">
                <a:solidFill>
                  <a:srgbClr val="00B050"/>
                </a:solidFill>
                <a:latin typeface="メイリオ" panose="020B0604030504040204" pitchFamily="50" charset="-128"/>
                <a:ea typeface="メイリオ" panose="020B0604030504040204" pitchFamily="50" charset="-128"/>
              </a:rPr>
              <a:t>③</a:t>
            </a:r>
          </a:p>
        </p:txBody>
      </p:sp>
      <p:sp>
        <p:nvSpPr>
          <p:cNvPr id="39" name="テキスト ボックス 38"/>
          <p:cNvSpPr txBox="1"/>
          <p:nvPr/>
        </p:nvSpPr>
        <p:spPr>
          <a:xfrm>
            <a:off x="7906770" y="4274095"/>
            <a:ext cx="1504950" cy="922020"/>
          </a:xfrm>
          <a:prstGeom prst="rect">
            <a:avLst/>
          </a:prstGeom>
          <a:noFill/>
        </p:spPr>
        <p:txBody>
          <a:bodyPr wrap="square" rtlCol="0">
            <a:spAutoFit/>
          </a:bodyPr>
          <a:lstStyle/>
          <a:p>
            <a:pPr algn="ctr"/>
            <a:r>
              <a:rPr kumimoji="1" lang="ja-JP" altLang="en-US" sz="5400" b="1" dirty="0">
                <a:solidFill>
                  <a:srgbClr val="00B050"/>
                </a:solidFill>
                <a:latin typeface="メイリオ" panose="020B0604030504040204" pitchFamily="50" charset="-128"/>
                <a:ea typeface="メイリオ" panose="020B0604030504040204" pitchFamily="50" charset="-128"/>
              </a:rPr>
              <a:t>④</a:t>
            </a:r>
          </a:p>
        </p:txBody>
      </p:sp>
      <p:sp>
        <p:nvSpPr>
          <p:cNvPr id="3" name="テキスト ボックス 2"/>
          <p:cNvSpPr txBox="1"/>
          <p:nvPr/>
        </p:nvSpPr>
        <p:spPr>
          <a:xfrm>
            <a:off x="1121087" y="7039773"/>
            <a:ext cx="2781300" cy="953135"/>
          </a:xfrm>
          <a:prstGeom prst="rect">
            <a:avLst/>
          </a:prstGeom>
          <a:noFill/>
        </p:spPr>
        <p:txBody>
          <a:bodyPr wrap="square" rtlCol="0">
            <a:spAutoFit/>
          </a:bodyPr>
          <a:lstStyle/>
          <a:p>
            <a:pPr algn="ctr"/>
            <a:r>
              <a:rPr kumimoji="1" lang="ja-JP" altLang="en-US" sz="2800" b="1" dirty="0">
                <a:solidFill>
                  <a:srgbClr val="FF0000"/>
                </a:solidFill>
                <a:latin typeface="メイリオ" panose="020B0604030504040204" pitchFamily="50" charset="-128"/>
                <a:ea typeface="メイリオ" panose="020B0604030504040204" pitchFamily="50" charset="-128"/>
              </a:rPr>
              <a:t>かかりつけ</a:t>
            </a:r>
            <a:endParaRPr kumimoji="1" lang="en-US" altLang="ja-JP" sz="2800" b="1" dirty="0">
              <a:solidFill>
                <a:srgbClr val="FF0000"/>
              </a:solidFill>
              <a:latin typeface="メイリオ" panose="020B0604030504040204" pitchFamily="50" charset="-128"/>
              <a:ea typeface="メイリオ" panose="020B0604030504040204" pitchFamily="50" charset="-128"/>
            </a:endParaRPr>
          </a:p>
          <a:p>
            <a:pPr algn="ctr"/>
            <a:r>
              <a:rPr kumimoji="1" lang="ja-JP" altLang="en-US" sz="2800" b="1" dirty="0">
                <a:solidFill>
                  <a:srgbClr val="FF0000"/>
                </a:solidFill>
                <a:latin typeface="メイリオ" panose="020B0604030504040204" pitchFamily="50" charset="-128"/>
                <a:ea typeface="メイリオ" panose="020B0604030504040204" pitchFamily="50" charset="-128"/>
              </a:rPr>
              <a:t>医療機関</a:t>
            </a:r>
          </a:p>
        </p:txBody>
      </p:sp>
      <p:sp>
        <p:nvSpPr>
          <p:cNvPr id="42" name="テキスト ボックス 41"/>
          <p:cNvSpPr txBox="1"/>
          <p:nvPr/>
        </p:nvSpPr>
        <p:spPr>
          <a:xfrm>
            <a:off x="9411816" y="7568652"/>
            <a:ext cx="2012014" cy="521970"/>
          </a:xfrm>
          <a:prstGeom prst="rect">
            <a:avLst/>
          </a:prstGeom>
          <a:noFill/>
        </p:spPr>
        <p:txBody>
          <a:bodyPr wrap="square" rtlCol="0">
            <a:spAutoFit/>
          </a:bodyPr>
          <a:lstStyle/>
          <a:p>
            <a:pPr algn="ctr"/>
            <a:r>
              <a:rPr kumimoji="1" lang="ja-JP" altLang="en-US" sz="2800" b="1" dirty="0">
                <a:solidFill>
                  <a:srgbClr val="FF0000"/>
                </a:solidFill>
                <a:latin typeface="メイリオ" panose="020B0604030504040204" pitchFamily="50" charset="-128"/>
                <a:ea typeface="メイリオ" panose="020B0604030504040204" pitchFamily="50" charset="-128"/>
              </a:rPr>
              <a:t>保険薬局</a:t>
            </a:r>
          </a:p>
        </p:txBody>
      </p:sp>
      <p:sp>
        <p:nvSpPr>
          <p:cNvPr id="43" name="テキスト ボックス 42"/>
          <p:cNvSpPr txBox="1"/>
          <p:nvPr/>
        </p:nvSpPr>
        <p:spPr>
          <a:xfrm>
            <a:off x="4140820" y="4384364"/>
            <a:ext cx="2781300" cy="521970"/>
          </a:xfrm>
          <a:prstGeom prst="rect">
            <a:avLst/>
          </a:prstGeom>
          <a:noFill/>
        </p:spPr>
        <p:txBody>
          <a:bodyPr wrap="square" rtlCol="0">
            <a:spAutoFit/>
          </a:bodyPr>
          <a:lstStyle/>
          <a:p>
            <a:pPr algn="ctr"/>
            <a:r>
              <a:rPr kumimoji="1" lang="ja-JP" altLang="en-US" sz="2800" b="1" dirty="0">
                <a:solidFill>
                  <a:srgbClr val="FF0000"/>
                </a:solidFill>
                <a:latin typeface="メイリオ" panose="020B0604030504040204" pitchFamily="50" charset="-128"/>
                <a:ea typeface="メイリオ" panose="020B0604030504040204" pitchFamily="50" charset="-128"/>
              </a:rPr>
              <a:t>患者</a:t>
            </a: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TotalTime>
  <Words>408</Words>
  <Application>Microsoft Office PowerPoint</Application>
  <PresentationFormat>ユーザー設定</PresentationFormat>
  <Paragraphs>43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竜平</dc:creator>
  <cp:lastModifiedBy>kadotayashiki@yukari-h.co.jp</cp:lastModifiedBy>
  <cp:revision>25</cp:revision>
  <cp:lastPrinted>2020-04-22T02:12:01Z</cp:lastPrinted>
  <dcterms:created xsi:type="dcterms:W3CDTF">2020-04-19T01:13:00Z</dcterms:created>
  <dcterms:modified xsi:type="dcterms:W3CDTF">2020-04-27T06:28:12Z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1041-10.8.2.6709</vt:lpwstr>
  </property>
</Properties>
</file>